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7" r:id="rId13"/>
    <p:sldId id="266" r:id="rId14"/>
    <p:sldId id="268" r:id="rId15"/>
    <p:sldId id="269" r:id="rId16"/>
    <p:sldId id="273" r:id="rId17"/>
    <p:sldId id="290" r:id="rId18"/>
    <p:sldId id="284" r:id="rId19"/>
    <p:sldId id="285" r:id="rId20"/>
    <p:sldId id="286" r:id="rId21"/>
    <p:sldId id="287" r:id="rId22"/>
    <p:sldId id="288" r:id="rId23"/>
    <p:sldId id="289" r:id="rId24"/>
    <p:sldId id="280" r:id="rId25"/>
    <p:sldId id="281" r:id="rId26"/>
    <p:sldId id="282" r:id="rId27"/>
    <p:sldId id="283" r:id="rId28"/>
    <p:sldId id="270" r:id="rId29"/>
    <p:sldId id="274" r:id="rId30"/>
    <p:sldId id="275" r:id="rId31"/>
    <p:sldId id="276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media" Target="../media/media2.mp3"/><Relationship Id="rId7" Type="http://schemas.openxmlformats.org/officeDocument/2006/relationships/image" Target="../media/image7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JPG"/><Relationship Id="rId4" Type="http://schemas.openxmlformats.org/officeDocument/2006/relationships/audio" Target="../media/media2.mp3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Pellissippi State</a:t>
            </a:r>
          </a:p>
          <a:p>
            <a:r>
              <a:rPr lang="en-US" dirty="0"/>
              <a:t>Applied Systems Development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14576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.NET!!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396" y="1763285"/>
            <a:ext cx="8595360" cy="4351337"/>
          </a:xfrm>
        </p:spPr>
        <p:txBody>
          <a:bodyPr/>
          <a:lstStyle/>
          <a:p>
            <a:r>
              <a:rPr lang="en-US" dirty="0"/>
              <a:t>Toolbox 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082019" y="2335238"/>
            <a:ext cx="998806" cy="40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2757269" y="3094893"/>
            <a:ext cx="773722" cy="1026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0992" y="4643962"/>
            <a:ext cx="10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5903" y="5190978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Double-Click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0806" y="55603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Event-Handler/Code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4216" y="590507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Done!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1" name="Connector: Elbow 10"/>
          <p:cNvCxnSpPr>
            <a:cxnSpLocks/>
          </p:cNvCxnSpPr>
          <p:nvPr/>
        </p:nvCxnSpPr>
        <p:spPr>
          <a:xfrm>
            <a:off x="1871003" y="2166425"/>
            <a:ext cx="2264900" cy="685507"/>
          </a:xfrm>
          <a:prstGeom prst="bentConnector3">
            <a:avLst>
              <a:gd name="adj1" fmla="val 6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35903" y="2917209"/>
            <a:ext cx="0" cy="15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/>
          <p:nvPr/>
        </p:nvCxnSpPr>
        <p:spPr>
          <a:xfrm>
            <a:off x="4135903" y="4501662"/>
            <a:ext cx="4008313" cy="8739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8144216" y="5375644"/>
            <a:ext cx="901310" cy="62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3545" y="28519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97016" y="4109395"/>
            <a:ext cx="13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4614204" y="872197"/>
            <a:ext cx="2363371" cy="197973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28541"/>
            <a:ext cx="1220575" cy="163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18" y="5565984"/>
            <a:ext cx="1113777" cy="11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But not ASP.Net, Web Forms, etc, but…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hought Bubble: Cloud 3"/>
          <p:cNvSpPr/>
          <p:nvPr/>
        </p:nvSpPr>
        <p:spPr>
          <a:xfrm>
            <a:off x="5559552" y="2070201"/>
            <a:ext cx="2504049" cy="151931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0" y="3830913"/>
            <a:ext cx="5606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WPF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702" y="2532185"/>
            <a:ext cx="128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??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705" y="4842074"/>
            <a:ext cx="3838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58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 &amp; move in Xaml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22" r="62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4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Feels more like real coding. </a:t>
            </a:r>
          </a:p>
          <a:p>
            <a:r>
              <a:rPr lang="en-US" dirty="0"/>
              <a:t>Provides the programmer more control over the precise outcome of the GUI.</a:t>
            </a:r>
          </a:p>
          <a:p>
            <a:r>
              <a:rPr lang="en-US" dirty="0"/>
              <a:t>Incorporates </a:t>
            </a:r>
            <a:r>
              <a:rPr lang="en-US" i="1" dirty="0"/>
              <a:t>Setters </a:t>
            </a:r>
            <a:r>
              <a:rPr lang="en-US" dirty="0"/>
              <a:t> much like CSS3 classes to allow styling of groups of controls to make them look uniform.</a:t>
            </a:r>
          </a:p>
          <a:p>
            <a:r>
              <a:rPr lang="en-US" dirty="0"/>
              <a:t>Has strong binding capability that allows easy access to resources.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Disadvantages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Controls are hand-coded.</a:t>
            </a:r>
          </a:p>
          <a:p>
            <a:r>
              <a:rPr lang="en-US" dirty="0"/>
              <a:t>Setters are hand-coded.</a:t>
            </a:r>
          </a:p>
          <a:p>
            <a:r>
              <a:rPr lang="en-US" dirty="0"/>
              <a:t>Everything is hand-coded, except if you have an existing Json file, it will write your object for you from the file!!</a:t>
            </a:r>
          </a:p>
          <a:p>
            <a:r>
              <a:rPr lang="en-US" dirty="0"/>
              <a:t>The language is considered “fully-matured.”</a:t>
            </a:r>
          </a:p>
        </p:txBody>
      </p:sp>
    </p:spTree>
    <p:extLst>
      <p:ext uri="{BB962C8B-B14F-4D97-AF65-F5344CB8AC3E}">
        <p14:creationId xmlns:p14="http://schemas.microsoft.com/office/powerpoint/2010/main" val="21037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Code Behind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744262"/>
            <a:ext cx="4479925" cy="25204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1910429"/>
            <a:ext cx="4481512" cy="41880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7258">
            <a:off x="8809000" y="1186347"/>
            <a:ext cx="1930884" cy="1448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16278" y="689113"/>
            <a:ext cx="16382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7496" y="5636843"/>
            <a:ext cx="329979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Separation of Concerns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861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MVVM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604492"/>
            <a:ext cx="4479925" cy="279995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21029991">
            <a:off x="6827565" y="2079524"/>
            <a:ext cx="4041426" cy="4020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Dependencies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Bindings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Data Templates</a:t>
            </a:r>
          </a:p>
          <a:p>
            <a:r>
              <a:rPr lang="en-US" dirty="0"/>
              <a:t>Data Context</a:t>
            </a:r>
          </a:p>
          <a:p>
            <a:r>
              <a:rPr lang="en-US" dirty="0"/>
              <a:t>INotifyPropertyChanged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480" y="2279374"/>
            <a:ext cx="4480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73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Wiki Walkthrough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231385"/>
            <a:ext cx="4876800" cy="32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80" y="844062"/>
            <a:ext cx="9692640" cy="95660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Wiki Home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22" y="2194560"/>
            <a:ext cx="7920466" cy="3956642"/>
          </a:xfr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59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989042"/>
            <a:ext cx="7702642" cy="46359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0054" y="52737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</a:t>
            </a:r>
            <a:endParaRPr lang="en-US" sz="4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72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2" y="1657941"/>
            <a:ext cx="7524089" cy="4197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9869" y="475926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4341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11911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431233"/>
            <a:ext cx="7712052" cy="4546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8799" y="238939"/>
            <a:ext cx="4019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Protection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719" y="3312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08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19" y="1470787"/>
            <a:ext cx="8241676" cy="3684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5018" y="422917"/>
            <a:ext cx="339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Freedom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47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2" y="1569055"/>
            <a:ext cx="6852753" cy="386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5612" y="515683"/>
            <a:ext cx="35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29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1843802"/>
            <a:ext cx="6482930" cy="4313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3931" y="874196"/>
            <a:ext cx="5009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572" y="4249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12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Signatures, PDFs &amp; Emails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54336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InkCanvas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48070"/>
            <a:ext cx="8595360" cy="387425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WPF control/class that is used to capture ink strokes.</a:t>
            </a:r>
          </a:p>
          <a:p>
            <a:r>
              <a:rPr lang="en-US" dirty="0"/>
              <a:t>Input is stored as Stroke objects.</a:t>
            </a:r>
          </a:p>
          <a:p>
            <a:r>
              <a:rPr lang="en-US" dirty="0"/>
              <a:t>These objects will be stored with the rest of the client information.</a:t>
            </a:r>
          </a:p>
          <a:p>
            <a:r>
              <a:rPr lang="en-US" dirty="0"/>
              <a:t>Stroke objects will then be inserted into the PDF along with the rest of the client information.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04" y="768626"/>
            <a:ext cx="3373337" cy="1038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61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089" y="1510748"/>
            <a:ext cx="4315695" cy="4611756"/>
          </a:xfrm>
        </p:spPr>
      </p:pic>
      <p:sp>
        <p:nvSpPr>
          <p:cNvPr id="6" name="TextBox 5"/>
          <p:cNvSpPr txBox="1"/>
          <p:nvPr/>
        </p:nvSpPr>
        <p:spPr>
          <a:xfrm>
            <a:off x="1261872" y="1223950"/>
            <a:ext cx="49268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is a .NET library that is used to create pdf files and allows you to control every line of text that is drawn.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version 1.32 is being used to create contract PDF.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has the ability to create pdf documents from text or image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approaches for application:</a:t>
            </a:r>
          </a:p>
          <a:p>
            <a:r>
              <a:rPr lang="en-US" dirty="0"/>
              <a:t>	1. Create pdf using text data. Format the text to resemble contract.</a:t>
            </a:r>
          </a:p>
          <a:p>
            <a:r>
              <a:rPr lang="en-US" dirty="0"/>
              <a:t>	2. Create view and populate with data. Create pdf from view image.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approach: Text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allows different fonts, font sizes, font color,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567" y="196000"/>
            <a:ext cx="3852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PDFsharp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3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SendGrid is a cloud-based SMTP(Simple Mail Transfer Protocol) provider.</a:t>
            </a:r>
          </a:p>
          <a:p>
            <a:r>
              <a:rPr lang="en-US" dirty="0"/>
              <a:t> Client preference for sending email</a:t>
            </a:r>
          </a:p>
          <a:p>
            <a:r>
              <a:rPr lang="en-US" dirty="0"/>
              <a:t>Two ways to send email:</a:t>
            </a:r>
          </a:p>
          <a:p>
            <a:pPr marL="0" indent="0">
              <a:buNone/>
            </a:pPr>
            <a:r>
              <a:rPr lang="en-US" dirty="0"/>
              <a:t>	1. SMTP relay</a:t>
            </a:r>
          </a:p>
          <a:p>
            <a:pPr marL="0" indent="0">
              <a:buNone/>
            </a:pPr>
            <a:r>
              <a:rPr lang="en-US" dirty="0"/>
              <a:t>	2. Web API</a:t>
            </a:r>
          </a:p>
          <a:p>
            <a:r>
              <a:rPr lang="en-US" dirty="0"/>
              <a:t>Current approach: Web API</a:t>
            </a:r>
          </a:p>
          <a:p>
            <a:r>
              <a:rPr lang="en-US" dirty="0"/>
              <a:t>Client wants contract to be emailed to Radio Systems customer care center and to the client.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9570" y="76799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2388" y="767992"/>
            <a:ext cx="3634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SendGrid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33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Pieces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David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61" y="587472"/>
            <a:ext cx="404812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1" y="3910818"/>
            <a:ext cx="3280775" cy="29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6" y="267286"/>
            <a:ext cx="40585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7" y="2967335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24" y="2967335"/>
            <a:ext cx="2319438" cy="230241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84510" y="3099428"/>
            <a:ext cx="2645456" cy="8894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4008363" y="4540202"/>
            <a:ext cx="2817608" cy="80838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8643" y="622852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16" y="2328154"/>
            <a:ext cx="991249" cy="991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31" y="5269747"/>
            <a:ext cx="99373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Systems??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18627"/>
            <a:ext cx="4479925" cy="29716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</p:spTree>
    <p:extLst>
      <p:ext uri="{BB962C8B-B14F-4D97-AF65-F5344CB8AC3E}">
        <p14:creationId xmlns:p14="http://schemas.microsoft.com/office/powerpoint/2010/main" val="399362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36" y="362125"/>
            <a:ext cx="2067567" cy="1565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4014" y="581943"/>
            <a:ext cx="478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14" y="2395393"/>
            <a:ext cx="5238067" cy="39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1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3" y="2206236"/>
            <a:ext cx="3840813" cy="3145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889" y="740970"/>
            <a:ext cx="73002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Incoming File</a:t>
            </a:r>
          </a:p>
        </p:txBody>
      </p:sp>
    </p:spTree>
    <p:extLst>
      <p:ext uri="{BB962C8B-B14F-4D97-AF65-F5344CB8AC3E}">
        <p14:creationId xmlns:p14="http://schemas.microsoft.com/office/powerpoint/2010/main" val="422574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60" y="1075471"/>
            <a:ext cx="7990448" cy="453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" y="4982818"/>
            <a:ext cx="10037434" cy="9971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579281">
            <a:off x="5601949" y="1301915"/>
            <a:ext cx="4346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Code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736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686" y="1571535"/>
            <a:ext cx="6480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"FirstName": "John",</a:t>
            </a:r>
          </a:p>
          <a:p>
            <a:r>
              <a:rPr lang="en-US" dirty="0"/>
              <a:t>    "LastName": "Smith",</a:t>
            </a:r>
          </a:p>
          <a:p>
            <a:r>
              <a:rPr lang="en-US" dirty="0"/>
              <a:t>    "ReferredBy": "Me",</a:t>
            </a:r>
          </a:p>
          <a:p>
            <a:r>
              <a:rPr lang="en-US" dirty="0"/>
              <a:t>    "Address": "1313 Hummningbirdbird Lane",</a:t>
            </a:r>
          </a:p>
          <a:p>
            <a:r>
              <a:rPr lang="en-US" dirty="0"/>
              <a:t>    "City": "Destin",</a:t>
            </a:r>
          </a:p>
          <a:p>
            <a:r>
              <a:rPr lang="en-US" dirty="0"/>
              <a:t>    "State": "FL",</a:t>
            </a:r>
          </a:p>
          <a:p>
            <a:r>
              <a:rPr lang="en-US" dirty="0"/>
              <a:t>    "Zip": "37932",</a:t>
            </a:r>
          </a:p>
          <a:p>
            <a:r>
              <a:rPr lang="en-US" dirty="0"/>
              <a:t>    "HomePhone": "865-555-5555",</a:t>
            </a:r>
          </a:p>
          <a:p>
            <a:r>
              <a:rPr lang="en-US" dirty="0"/>
              <a:t>    "CellPhone": "555-555-5555",</a:t>
            </a:r>
          </a:p>
          <a:p>
            <a:r>
              <a:rPr lang="en-US" dirty="0"/>
              <a:t>    "Email": "me@my.com",</a:t>
            </a:r>
          </a:p>
          <a:p>
            <a:r>
              <a:rPr lang="en-US" dirty="0"/>
              <a:t>    "PetName1": "Lassie",</a:t>
            </a:r>
          </a:p>
          <a:p>
            <a:r>
              <a:rPr lang="en-US" dirty="0"/>
              <a:t>    "PetBreed1": "Collie",</a:t>
            </a:r>
          </a:p>
          <a:p>
            <a:r>
              <a:rPr lang="en-US" dirty="0"/>
              <a:t>    "PetAge1": "5"</a:t>
            </a:r>
          </a:p>
          <a:p>
            <a:r>
              <a:rPr lang="en-US" dirty="0"/>
              <a:t>  },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826" y="648205"/>
            <a:ext cx="32629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…Radio Systems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845" y="2040835"/>
            <a:ext cx="3930260" cy="208059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061" y="1828800"/>
            <a:ext cx="4281716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8" y="4893871"/>
            <a:ext cx="14001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Company Facts:</a:t>
            </a:r>
            <a:r>
              <a:rPr lang="en-US" dirty="0"/>
              <a:t>	   </a:t>
            </a:r>
            <a:r>
              <a:rPr lang="en-US" u="sng" dirty="0"/>
              <a:t>Locations: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Founded in 1991</a:t>
            </a:r>
          </a:p>
          <a:p>
            <a:r>
              <a:rPr lang="en-US" dirty="0"/>
              <a:t>Headquarters in Knoxville, TN</a:t>
            </a:r>
          </a:p>
          <a:p>
            <a:r>
              <a:rPr lang="en-US" dirty="0"/>
              <a:t>Initial IPO on Nasdaq in 1997</a:t>
            </a:r>
          </a:p>
          <a:p>
            <a:r>
              <a:rPr lang="en-US" dirty="0"/>
              <a:t>Now a Privately-Owned Multinational Corporation</a:t>
            </a:r>
          </a:p>
          <a:p>
            <a:r>
              <a:rPr lang="en-US" dirty="0"/>
              <a:t>Markets pet behavioral, containment, and lifestyle product solutions. </a:t>
            </a:r>
          </a:p>
          <a:p>
            <a:r>
              <a:rPr lang="en-US" dirty="0"/>
              <a:t>Last year, Radio Systems contributed more than $3,500,000 in volunteer support, grants, and product donations to organizations working to improve animal welfare or youth education.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Knoxville, Tennessee</a:t>
            </a:r>
          </a:p>
          <a:p>
            <a:r>
              <a:rPr lang="en-US" dirty="0"/>
              <a:t>Glen Allen, Virginia</a:t>
            </a:r>
          </a:p>
          <a:p>
            <a:r>
              <a:rPr lang="en-US" dirty="0"/>
              <a:t>Durham, North Carolina</a:t>
            </a:r>
          </a:p>
          <a:p>
            <a:r>
              <a:rPr lang="en-US" dirty="0"/>
              <a:t>Dundalk, Ireland</a:t>
            </a:r>
          </a:p>
          <a:p>
            <a:r>
              <a:rPr lang="en-US" dirty="0"/>
              <a:t>Chorley, United Kingdom</a:t>
            </a:r>
          </a:p>
          <a:p>
            <a:r>
              <a:rPr lang="en-US" dirty="0"/>
              <a:t>Shenzhen, China</a:t>
            </a:r>
          </a:p>
          <a:p>
            <a:r>
              <a:rPr lang="en-US" dirty="0"/>
              <a:t>Gold Coast, Australia</a:t>
            </a:r>
          </a:p>
        </p:txBody>
      </p:sp>
    </p:spTree>
    <p:extLst>
      <p:ext uri="{BB962C8B-B14F-4D97-AF65-F5344CB8AC3E}">
        <p14:creationId xmlns:p14="http://schemas.microsoft.com/office/powerpoint/2010/main" val="184531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9443" y="376103"/>
            <a:ext cx="3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Radio Systems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Med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95" y="755650"/>
            <a:ext cx="1168400" cy="534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095" y="755650"/>
            <a:ext cx="1752600" cy="534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17" y="776080"/>
            <a:ext cx="2235200" cy="532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474" y="755650"/>
            <a:ext cx="22606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374" y="2376280"/>
            <a:ext cx="2298700" cy="3721100"/>
          </a:xfrm>
          <a:prstGeom prst="rect">
            <a:avLst/>
          </a:prstGeom>
        </p:spPr>
      </p:pic>
      <p:pic>
        <p:nvPicPr>
          <p:cNvPr id="8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We’ve Learned….So Far!</a:t>
            </a:r>
          </a:p>
          <a:p>
            <a:r>
              <a:rPr lang="en-US" dirty="0"/>
              <a:t>Donna</a:t>
            </a:r>
          </a:p>
        </p:txBody>
      </p:sp>
    </p:spTree>
    <p:extLst>
      <p:ext uri="{BB962C8B-B14F-4D97-AF65-F5344CB8AC3E}">
        <p14:creationId xmlns:p14="http://schemas.microsoft.com/office/powerpoint/2010/main" val="422910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406376">
            <a:off x="6656421" y="2493322"/>
            <a:ext cx="3147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Node.JS</a:t>
            </a:r>
          </a:p>
        </p:txBody>
      </p:sp>
      <p:sp>
        <p:nvSpPr>
          <p:cNvPr id="5" name="Rectangle 4"/>
          <p:cNvSpPr/>
          <p:nvPr/>
        </p:nvSpPr>
        <p:spPr>
          <a:xfrm rot="159960">
            <a:off x="1576235" y="4004220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2694" y="2967335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.Net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1448974" y="2293034"/>
            <a:ext cx="20679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9411210">
            <a:off x="6584528" y="4571249"/>
            <a:ext cx="1864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53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60" r="-2" b="-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1"/>
                </a:solidFill>
              </a:rPr>
              <a:t>C# .NET 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24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630</TotalTime>
  <Words>541</Words>
  <Application>Microsoft Office PowerPoint</Application>
  <PresentationFormat>Widescreen</PresentationFormat>
  <Paragraphs>131</Paragraphs>
  <Slides>33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Schoolbook</vt:lpstr>
      <vt:lpstr>Wingdings 2</vt:lpstr>
      <vt:lpstr>View</vt:lpstr>
      <vt:lpstr>Radio Systems</vt:lpstr>
      <vt:lpstr>Introduction</vt:lpstr>
      <vt:lpstr>Radio Systems??</vt:lpstr>
      <vt:lpstr>…Radio Systems </vt:lpstr>
      <vt:lpstr>Company Facts:    Locations:</vt:lpstr>
      <vt:lpstr>PowerPoint Presentation</vt:lpstr>
      <vt:lpstr>Technology</vt:lpstr>
      <vt:lpstr>In The Beginning….</vt:lpstr>
      <vt:lpstr>C# .NET !!</vt:lpstr>
      <vt:lpstr> .NET!!</vt:lpstr>
      <vt:lpstr>But not ASP.Net, Web Forms, etc, but…</vt:lpstr>
      <vt:lpstr>Drag &amp; drop &amp; move in Xaml</vt:lpstr>
      <vt:lpstr>WPF</vt:lpstr>
      <vt:lpstr>Architecture: Code Behind</vt:lpstr>
      <vt:lpstr>Architecture: MVVM</vt:lpstr>
      <vt:lpstr>Wiki Walkthrough</vt:lpstr>
      <vt:lpstr> GitHub Wiki Home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Signatures, PDFs &amp; Emails</vt:lpstr>
      <vt:lpstr>   InkCanvas </vt:lpstr>
      <vt:lpstr>PowerPoint Presentation</vt:lpstr>
      <vt:lpstr>PowerPoint Presentation</vt:lpstr>
      <vt:lpstr>Data in Pieces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Systems</dc:title>
  <dc:creator>Donna Walker</dc:creator>
  <cp:lastModifiedBy>Donna Walker</cp:lastModifiedBy>
  <cp:revision>52</cp:revision>
  <dcterms:created xsi:type="dcterms:W3CDTF">2017-03-19T15:23:29Z</dcterms:created>
  <dcterms:modified xsi:type="dcterms:W3CDTF">2017-03-22T05:00:25Z</dcterms:modified>
</cp:coreProperties>
</file>